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56" r:id="rId2"/>
    <p:sldId id="291" r:id="rId3"/>
    <p:sldId id="259" r:id="rId4"/>
    <p:sldId id="262" r:id="rId5"/>
    <p:sldId id="263" r:id="rId6"/>
    <p:sldId id="278" r:id="rId7"/>
    <p:sldId id="279" r:id="rId8"/>
    <p:sldId id="286" r:id="rId9"/>
    <p:sldId id="274" r:id="rId10"/>
    <p:sldId id="275" r:id="rId11"/>
    <p:sldId id="277" r:id="rId12"/>
    <p:sldId id="280" r:id="rId13"/>
    <p:sldId id="281" r:id="rId14"/>
    <p:sldId id="282" r:id="rId15"/>
    <p:sldId id="283" r:id="rId16"/>
    <p:sldId id="292" r:id="rId17"/>
    <p:sldId id="289" r:id="rId18"/>
    <p:sldId id="285" r:id="rId19"/>
    <p:sldId id="276" r:id="rId20"/>
    <p:sldId id="288" r:id="rId21"/>
    <p:sldId id="290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0C4C86FA-5EBA-4DA2-A735-14EE06FF5B43}">
          <p14:sldIdLst>
            <p14:sldId id="256"/>
            <p14:sldId id="291"/>
            <p14:sldId id="259"/>
            <p14:sldId id="262"/>
            <p14:sldId id="263"/>
            <p14:sldId id="278"/>
            <p14:sldId id="279"/>
            <p14:sldId id="286"/>
            <p14:sldId id="274"/>
            <p14:sldId id="275"/>
            <p14:sldId id="277"/>
            <p14:sldId id="280"/>
            <p14:sldId id="281"/>
            <p14:sldId id="282"/>
            <p14:sldId id="283"/>
            <p14:sldId id="292"/>
            <p14:sldId id="289"/>
            <p14:sldId id="285"/>
            <p14:sldId id="276"/>
            <p14:sldId id="288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6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0DA75-C779-42AF-B4FF-178518468492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8D8A7-0D43-4DB2-940D-9B3BDE8A8E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68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5AE6898-0759-4B3A-BEF9-2CBB83A32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8518F0A-155E-4115-9F1E-E5124A2D4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375D687-086D-42AC-A9D7-0006E2BD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38ED2D7-E5CA-4B5B-83AC-F1AF6D12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48BA996-4DDB-4C69-B8ED-C80815C9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93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BAE9AD-43E9-4389-B40D-9E866E91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9AEAB6D-3E5C-46BF-8E71-F3A9413B5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72F9AE9-1E58-4C9F-B12B-4C1DAE1F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5017A90-D42B-4C90-8FCF-BF501E5D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435B4D9-7037-4986-BE70-55194346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7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1F24371B-24BB-4F63-BCE9-9D115ECD5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A157AED-323F-4CAC-AC41-A02B337D6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BE195AE-E8CD-4D71-BCFD-8E45A3E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E59B269-8E01-44DF-AF39-1B497A75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DADC08C-52CB-442F-98A1-56E17CED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9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388F4F-F1FC-45CF-BFE3-3BA3020C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7E341B1-D964-4769-BE3D-3A7F6B997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6FBC7A9-3D4A-4233-B332-BBBF33DA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B413410-F0AD-441F-A582-33A5978F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03FDFE8-2B8F-4C89-996C-577F40AF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3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9C42DE-5479-4769-9F45-18200B35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9848C52-A1F5-44DC-85C0-1B33B1238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ED317D3-16EB-4C64-9D10-1C3698AC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D10D261-C7BB-4BCB-BF22-AC8BA4D68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EF55014-C842-45F2-B838-16B71008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78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15A896-1129-4D13-B49E-C769E8588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616B460-0A65-4248-A202-D4C02A2F4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ABC7115-CCC6-4F3C-BDF3-26271DE9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19A5997-00B8-431F-9EA2-FE561CF4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2B2E11E-7986-432F-AC11-0A46B7B3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25A71A0-6078-4C92-B811-E36F5142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33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DF3CAE-372A-4DE4-A662-883529FC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B6E73A6-8E12-4F71-8237-C6BBB20F9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A807E52-B395-4DB9-B575-E021C3BDB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ACBD925B-1E36-4A9D-AE21-C400A747B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BE054F4C-0FB9-4E2E-80EE-20A874388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EC36ECB7-9602-4636-94DA-0892BCF3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DBE1DAC9-DA3E-4E09-BF5A-1219AC03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56E5549E-7471-443F-BCEA-B77E9708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40CEA9-4D7B-49FA-B320-B0F01BCF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3696535-348C-4678-A407-2BC6D5D0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69CFEC97-A89F-4B4F-A85B-F2152485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0F70EE1-443E-4F48-AD8D-F709ED67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4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EDBB1FDB-D805-4BD5-A29F-4265DC61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385BE3E-06E7-48CB-8863-1919208D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2E14490-F1B3-4CD4-98B7-63002935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18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6234D7F-9670-414B-B351-E7B067E2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3C410B8-4FC4-4658-A88E-2A5C0FE26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A3A06A2-065E-4E9F-A074-854D8F6B8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A45253D-D971-4CE7-A6FE-2814FA73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1A58743-31E5-477F-A845-F27E2C5B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51E5FEE-633A-42B1-9A29-0F66B91D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66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51A9C0-98B2-41A1-9A8C-EE5E7BE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2903F2A3-388A-4041-A69B-86CDFB469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EA94BEA-289D-47E3-BF3E-09D5D99C1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2CBC69B-789D-4D58-A34E-1B4CF066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864005F-6AE0-402D-AC11-A6787AE4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D7E6EF0-A9D9-4C7A-9689-684568C1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72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BA8380DB-A7F6-4804-BFCD-B190212F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4BBB51E-5EB1-40CE-86DE-72253153E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C1F5089-45E9-4D40-B87B-CA9DD464B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709E-0C4E-4DE9-B74F-E1C50B24FAD6}" type="datetimeFigureOut">
              <a:rPr lang="pl-PL" smtClean="0"/>
              <a:t>18.08.2021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04D9A79-B2E9-46EC-A53A-CC826B1B3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A689B12-2AFB-4474-9D42-E3BBBA02D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D141-3B19-4CD5-BBAF-8894437D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93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373CA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C98301-A7F2-4F78-960E-BDC1D098F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Narodowy Program Szczepień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AED850E-E44B-4F26-803B-6274A159B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województwie pomorskim</a:t>
            </a:r>
          </a:p>
          <a:p>
            <a:r>
              <a:rPr lang="pl-PL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12.08.2021r.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E96A2D6-2F3A-47B4-A303-56088BBF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70" y="6111040"/>
            <a:ext cx="3469316" cy="634315"/>
          </a:xfrm>
          <a:prstGeom prst="rect">
            <a:avLst/>
          </a:prstGeom>
        </p:spPr>
      </p:pic>
      <p:pic>
        <p:nvPicPr>
          <p:cNvPr id="6" name="Symbol zastępczy zawartości 4">
            <a:extLst>
              <a:ext uri="{FF2B5EF4-FFF2-40B4-BE49-F238E27FC236}">
                <a16:creationId xmlns:a16="http://schemas.microsoft.com/office/drawing/2014/main" xmlns="" id="{714F466B-098C-4754-83F1-0CAF232F8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0497" y="6181306"/>
            <a:ext cx="3225333" cy="49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5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Konkurs Rosnąca Odporność | obliczanie wyników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206D683E-33D8-4CA3-B7B4-27A579DF390F}"/>
              </a:ext>
            </a:extLst>
          </p:cNvPr>
          <p:cNvSpPr txBox="1"/>
          <p:nvPr/>
        </p:nvSpPr>
        <p:spPr>
          <a:xfrm>
            <a:off x="390410" y="1606111"/>
            <a:ext cx="116160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pl-PL" b="1" dirty="0"/>
              <a:t>Poziom zaszczepienia </a:t>
            </a:r>
          </a:p>
          <a:p>
            <a:pPr>
              <a:lnSpc>
                <a:spcPct val="150000"/>
              </a:lnSpc>
            </a:pPr>
            <a:r>
              <a:rPr lang="pl-PL" dirty="0"/>
              <a:t>Poziom zaszczepienia mieszkańców gminy obliczany jest tak samo jak w konkursie Najbardziej odporna gmina. </a:t>
            </a:r>
          </a:p>
          <a:p>
            <a:r>
              <a:rPr lang="pl-PL" b="1" dirty="0"/>
              <a:t>Osoba zaszczepiona: </a:t>
            </a:r>
            <a:r>
              <a:rPr lang="pl-PL" dirty="0"/>
              <a:t>mieszkaniec danej gminy, który otrzymał pełny cykl szczepień szczepionką zarejestrowaną w Unii Europejskiej.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Metoda liczenia odsetka zaszczepionych mieszkańców: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r>
              <a:rPr lang="pl-PL" b="1" dirty="0"/>
              <a:t>Liczba mieszkańców gminy: </a:t>
            </a:r>
            <a:r>
              <a:rPr lang="pl-PL" dirty="0"/>
              <a:t>dane GUS, stan w dniu 31 grudnia 2020 r.</a:t>
            </a:r>
          </a:p>
          <a:p>
            <a:endParaRPr lang="pl-PL" dirty="0"/>
          </a:p>
          <a:p>
            <a:r>
              <a:rPr lang="pl-PL" b="1" dirty="0"/>
              <a:t>Liczba zaszczepionych mieszkańców gminy: </a:t>
            </a:r>
            <a:r>
              <a:rPr lang="pl-PL" dirty="0"/>
              <a:t>numery PESEL przyporządkowane są do gmin na podstawie 5 źródeł danych (według podanej kolejności): Centralny Wykaz Ubezpieczonych, IKP / gabinet.gov, karta szczepień, adres zameldowania, adres punktu szczepień. </a:t>
            </a:r>
          </a:p>
          <a:p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2935E6C5-719E-42AF-B2CE-CFF69DBA2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618" y="3499874"/>
            <a:ext cx="4856178" cy="6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Konkurs Rosnąca Odporność | obliczanie wyników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206D683E-33D8-4CA3-B7B4-27A579DF390F}"/>
              </a:ext>
            </a:extLst>
          </p:cNvPr>
          <p:cNvSpPr txBox="1"/>
          <p:nvPr/>
        </p:nvSpPr>
        <p:spPr>
          <a:xfrm>
            <a:off x="559375" y="2387529"/>
            <a:ext cx="1080105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B. Przyrost poziomu zaszczepienia</a:t>
            </a:r>
          </a:p>
          <a:p>
            <a:r>
              <a:rPr lang="pl-PL" b="1" dirty="0"/>
              <a:t> </a:t>
            </a:r>
          </a:p>
          <a:p>
            <a:r>
              <a:rPr lang="pl-PL" b="1" dirty="0"/>
              <a:t>Metoda liczenia</a:t>
            </a:r>
            <a:r>
              <a:rPr lang="pl-PL" dirty="0"/>
              <a:t>: różnica w poziomie zaszczepienia mieszkańców (w punktach procentowych) osiągnięta pomiędzy dniem startowym i dniem końcowym konkursu. </a:t>
            </a:r>
          </a:p>
          <a:p>
            <a:endParaRPr lang="pl-PL" dirty="0"/>
          </a:p>
          <a:p>
            <a:r>
              <a:rPr lang="pl-PL" b="1" dirty="0"/>
              <a:t>Dzień startowy: </a:t>
            </a:r>
            <a:r>
              <a:rPr lang="pl-PL" dirty="0"/>
              <a:t>1 sierpnia 2021 r.</a:t>
            </a:r>
          </a:p>
          <a:p>
            <a:endParaRPr lang="pl-PL" dirty="0"/>
          </a:p>
          <a:p>
            <a:r>
              <a:rPr lang="pl-PL" b="1" dirty="0"/>
              <a:t>Dzień końcowy</a:t>
            </a:r>
            <a:r>
              <a:rPr lang="pl-PL" dirty="0"/>
              <a:t>: 31 października 2021 r.</a:t>
            </a:r>
          </a:p>
        </p:txBody>
      </p:sp>
    </p:spTree>
    <p:extLst>
      <p:ext uri="{BB962C8B-B14F-4D97-AF65-F5344CB8AC3E}">
        <p14:creationId xmlns:p14="http://schemas.microsoft.com/office/powerpoint/2010/main" val="2672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Objazdowe Punkty Szczepień </a:t>
            </a:r>
            <a:endParaRPr lang="pl-PL" sz="6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479054B4-0E01-4DEC-A25F-6A778310FE69}"/>
              </a:ext>
            </a:extLst>
          </p:cNvPr>
          <p:cNvSpPr txBox="1"/>
          <p:nvPr/>
        </p:nvSpPr>
        <p:spPr>
          <a:xfrm>
            <a:off x="9222851" y="5760148"/>
            <a:ext cx="32368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Grafika: Biuro Prezydenta Miasta Gdyni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3C44633E-DAB4-4595-B992-B06C44DC056D}"/>
              </a:ext>
            </a:extLst>
          </p:cNvPr>
          <p:cNvSpPr txBox="1"/>
          <p:nvPr/>
        </p:nvSpPr>
        <p:spPr>
          <a:xfrm>
            <a:off x="518226" y="1650310"/>
            <a:ext cx="1115554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Priorytetowym obszarem działania objazdowych punktów szczepień są miejscowości, gdzie </a:t>
            </a:r>
            <a:r>
              <a:rPr lang="pl-PL" b="1" dirty="0"/>
              <a:t>poziom szczepień populacji przeciwko wirusowi SARS-CoV-2 jest najniższy </a:t>
            </a:r>
            <a:r>
              <a:rPr lang="pl-PL" dirty="0"/>
              <a:t>w danym województwie oraz małe miejscowości z ograniczonym dostępem do komunikacji zbiorowej, gdzie dotąd nie udało się utworzyć stacjonarnego punktu szczepień.</a:t>
            </a:r>
          </a:p>
          <a:p>
            <a:pPr algn="r"/>
            <a:r>
              <a:rPr lang="pl-PL" sz="1200" dirty="0"/>
              <a:t>Na podstawie wytycznych dotyczących OPS</a:t>
            </a: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xmlns="" id="{FBB4BA03-0113-46F2-8681-1FF17C78E5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44" y="3166389"/>
            <a:ext cx="7216964" cy="25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0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Objazdowe Punkty Szczepień </a:t>
            </a:r>
            <a:endParaRPr lang="pl-PL" sz="6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54209EDC-7CFF-4411-A106-3CD53F02C149}"/>
              </a:ext>
            </a:extLst>
          </p:cNvPr>
          <p:cNvSpPr txBox="1"/>
          <p:nvPr/>
        </p:nvSpPr>
        <p:spPr>
          <a:xfrm>
            <a:off x="287970" y="1681643"/>
            <a:ext cx="116160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Szczepienia mogą być organizowane wyłącznie przez podmioty wykonujące działalność leczniczą (PWDL) uczestniczące w Narodowym Programie Szczepień przeciwko wirusowi SARS-CoV-2, w tym Mobilne Jednostki Szczepień,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realizacja szczepień odbywa się w oparciu o stany magazynowe macierzystego punktu szczepień. Ewentualne dodatkowe dostawy szczepionek bezpośrednio do Objazdowego Punktu Szczepień mogą być zrealizowane jedynie po wcześniejszych uzgodnieniach z Rządową Agencją Rezerw Strategicznych,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szczepieniom powinny towarzyszyć akcje informacyjne oraz prelekcje edukacyjne,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podmiot organizujący Objazdowy Punkt Szczepień może wystąpić do właściwego miejscowo wojewody z pisemnym wnioskiem o przyznanie dofinansowania w formie jednorazowego ryczałtu organizacyjnego ze środków Funduszu Przeciwdziałania COVID-19 w wysokości do 1000 zł,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we wniosku należy wskazać przewidywany teren działania, wykaz planowanych do objazdu miejscowości oraz zakładany czas działania OPS. </a:t>
            </a:r>
          </a:p>
        </p:txBody>
      </p:sp>
    </p:spTree>
    <p:extLst>
      <p:ext uri="{BB962C8B-B14F-4D97-AF65-F5344CB8AC3E}">
        <p14:creationId xmlns:p14="http://schemas.microsoft.com/office/powerpoint/2010/main" val="3768989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Objazdowe Punkty Szczepień | PWDL</a:t>
            </a:r>
            <a:endParaRPr lang="pl-PL" sz="6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5A2C0FAC-A328-4378-B40E-27283ABBB43C}"/>
              </a:ext>
            </a:extLst>
          </p:cNvPr>
          <p:cNvSpPr txBox="1"/>
          <p:nvPr/>
        </p:nvSpPr>
        <p:spPr>
          <a:xfrm>
            <a:off x="390410" y="1762944"/>
            <a:ext cx="116160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PWDL, jako podmiot organizujący Objazdowe Punkty Szczepień, odpowiada za: </a:t>
            </a:r>
          </a:p>
          <a:p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wybór obszaru działania oraz obligatoryjne zawiadomienie przedstawicieli organów wykonawczych lokalnych jednostek samorządu terytorialnego i  zawiadomienie przedstawicieli innych organizacji, stowarzyszeń,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przygotowanie odpowiednich narzędzi, pozwalających na aktywne poszukiwanie chętnych do szczepienia,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realizację świadczeń szczepienia w sposób pozwalający na dochowanie minimalnych wymogów sanitarnych,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zapewnienie szybkiego dostępu ratowników medycznych i dojazdu karetki do pacjenta w razie wystąpienia takiej potrzeby,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powiadomienie zgodnie z formularzem właściwego Oddziału Wojewódzkiego NFZ na wskazany w adres email, zamiaru planowanego utworzenia Objazdowego Punktu Szczepień z 3-dniowym wyprzedzeniem przed data rozpoczęcia jego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2824140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Objazdowe Punkty Szczepień | PWDL</a:t>
            </a:r>
            <a:endParaRPr lang="pl-PL" sz="6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5A2C0FAC-A328-4378-B40E-27283ABBB43C}"/>
              </a:ext>
            </a:extLst>
          </p:cNvPr>
          <p:cNvSpPr txBox="1"/>
          <p:nvPr/>
        </p:nvSpPr>
        <p:spPr>
          <a:xfrm>
            <a:off x="377157" y="1667666"/>
            <a:ext cx="1161606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PWDL, jako podmiot organizujący Objazdowe Punkty Szczepień, odpowiada za: </a:t>
            </a:r>
          </a:p>
          <a:p>
            <a:pPr algn="just"/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odpowiednie oznaczenie Objazdowego Punktu Szczepień,</a:t>
            </a:r>
          </a:p>
          <a:p>
            <a:pPr algn="just"/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skompletowanie zespołu szczepiącego,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zapewnienie odpowiedniego wyposażenia medycznego objazdowego punktu,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gromadzenie i przetwarzanie dokumentacji medycznej zaszczepionych pacjentów,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rozliczenie szczepień z NFZ,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po zakończeniu szczepienia na żądanie osoby zaszczepionej wydanie Certyfikatu,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/>
              <a:t>zapewnienie odpowiedniej liczby kwestionariuszy wstępnego wywiadu przed szczepieniem.</a:t>
            </a:r>
          </a:p>
          <a:p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587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Wojewódzki „</a:t>
            </a:r>
            <a:r>
              <a:rPr lang="pl-PL" sz="3200" dirty="0" err="1"/>
              <a:t>Szczepibus</a:t>
            </a:r>
            <a:r>
              <a:rPr lang="pl-PL" sz="3200" dirty="0"/>
              <a:t>” | zgłoszenie</a:t>
            </a:r>
            <a:endParaRPr lang="pl-PL" sz="6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5A2C0FAC-A328-4378-B40E-27283ABBB43C}"/>
              </a:ext>
            </a:extLst>
          </p:cNvPr>
          <p:cNvSpPr txBox="1"/>
          <p:nvPr/>
        </p:nvSpPr>
        <p:spPr>
          <a:xfrm>
            <a:off x="377156" y="1680919"/>
            <a:ext cx="1162931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Zgłoszenia prosimy wysyłać z co najmniej </a:t>
            </a:r>
            <a:r>
              <a:rPr lang="pl-PL" b="1" dirty="0"/>
              <a:t>tygodniowym </a:t>
            </a:r>
            <a:r>
              <a:rPr lang="pl-PL" dirty="0"/>
              <a:t>(7 dni roboczych) wyprzedzeniem, według załączonego formularza na adres </a:t>
            </a:r>
            <a:r>
              <a:rPr lang="pl-PL" b="1" dirty="0"/>
              <a:t>patrycja.makarewicz@gdansk.uw.gov.pl</a:t>
            </a:r>
            <a:r>
              <a:rPr lang="pl-PL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Potwierdzenie z PUW: 5 dni przed planowaną akcją szczepień.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W przypadku pojawienia się kilku zgłoszeń na ten sam dzień, szczepienia odbędą się w gminie z najniższym współczynnikiem szczepień.</a:t>
            </a:r>
          </a:p>
          <a:p>
            <a:pPr algn="just">
              <a:lnSpc>
                <a:spcPct val="150000"/>
              </a:lnSpc>
            </a:pP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Więcej patrz: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wstępne wytyczne organizacyjne dot. Wojewódzkiego „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Szczepibusa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formularz zgłoszeniowy na „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Szczepibusa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algn="just">
              <a:lnSpc>
                <a:spcPct val="150000"/>
              </a:lnSpc>
            </a:pPr>
            <a:endParaRPr lang="pl-PL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4040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Strona internetowa z akcjami szczepień w województwie</a:t>
            </a:r>
            <a:endParaRPr lang="pl-PL" sz="6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C12EA572-7A93-4128-89CF-777D1D01C960}"/>
              </a:ext>
            </a:extLst>
          </p:cNvPr>
          <p:cNvSpPr txBox="1"/>
          <p:nvPr/>
        </p:nvSpPr>
        <p:spPr>
          <a:xfrm>
            <a:off x="572987" y="3159253"/>
            <a:ext cx="11046019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kalendarz z harmonogramem akcji szczepień przeciw Covid-19 w województwie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informacje merytoryczne, Q&amp;A, konsultanci wojewódzcy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centralizująca linki i wytyczne do organizacji poszczególnych wydarzeń, materiały graficzne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informacja nt. form szczepień i odnośniki do mapy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Strona rusza 15.08.2021r. 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00C414A1-B1A7-4CA2-B767-AD3A3AAE0845}"/>
              </a:ext>
            </a:extLst>
          </p:cNvPr>
          <p:cNvSpPr txBox="1"/>
          <p:nvPr/>
        </p:nvSpPr>
        <p:spPr>
          <a:xfrm>
            <a:off x="3845187" y="2190483"/>
            <a:ext cx="4501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/>
              <a:t>www.szczepimypomorskie.pl</a:t>
            </a:r>
          </a:p>
        </p:txBody>
      </p:sp>
    </p:spTree>
    <p:extLst>
      <p:ext uri="{BB962C8B-B14F-4D97-AF65-F5344CB8AC3E}">
        <p14:creationId xmlns:p14="http://schemas.microsoft.com/office/powerpoint/2010/main" val="463713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Raport promocji szczepień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8CF55E0-BD47-454C-8823-B500E2BCE89E}"/>
              </a:ext>
            </a:extLst>
          </p:cNvPr>
          <p:cNvSpPr txBox="1"/>
          <p:nvPr/>
        </p:nvSpPr>
        <p:spPr>
          <a:xfrm>
            <a:off x="390410" y="1660042"/>
            <a:ext cx="112047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Calibri "/>
                <a:ea typeface="Times New Roman" panose="02020603050405020304" pitchFamily="18" charset="0"/>
              </a:rPr>
              <a:t>R</a:t>
            </a:r>
            <a:r>
              <a:rPr lang="pl-PL" sz="1800" dirty="0">
                <a:effectLst/>
                <a:latin typeface="Calibri "/>
                <a:ea typeface="Times New Roman" panose="02020603050405020304" pitchFamily="18" charset="0"/>
              </a:rPr>
              <a:t>aporty z podjętych działań na rzecz promocji szczepień ochronnych przeciwko Covid-19 prosimy przesyłać </a:t>
            </a:r>
            <a:r>
              <a:rPr lang="pl-PL" sz="1800" u="sng" dirty="0">
                <a:effectLst/>
                <a:latin typeface="Calibri "/>
                <a:ea typeface="Times New Roman" panose="02020603050405020304" pitchFamily="18" charset="0"/>
              </a:rPr>
              <a:t>w wersji edytowalnej</a:t>
            </a:r>
            <a:r>
              <a:rPr lang="pl-PL" sz="1800" dirty="0">
                <a:effectLst/>
                <a:latin typeface="Calibri "/>
                <a:ea typeface="Times New Roman" panose="02020603050405020304" pitchFamily="18" charset="0"/>
              </a:rPr>
              <a:t> na adres</a:t>
            </a:r>
            <a:r>
              <a:rPr lang="pl-PL" sz="1800" b="1" dirty="0">
                <a:effectLst/>
                <a:latin typeface="Calibri "/>
                <a:ea typeface="Times New Roman" panose="02020603050405020304" pitchFamily="18" charset="0"/>
              </a:rPr>
              <a:t> szczepienia.pomorskie@gdansk.uw.gov.pl</a:t>
            </a:r>
            <a:r>
              <a:rPr lang="pl-PL" sz="1800" dirty="0">
                <a:effectLst/>
                <a:latin typeface="Calibri "/>
                <a:ea typeface="Times New Roman" panose="02020603050405020304" pitchFamily="18" charset="0"/>
              </a:rPr>
              <a:t>. Z uwagi na zobowiązania nałożone również na wojewodów, proszę przekazywać powyższe sprawozdania </a:t>
            </a:r>
            <a:r>
              <a:rPr lang="pl-PL" sz="1800" b="1" dirty="0">
                <a:effectLst/>
                <a:latin typeface="Calibri "/>
                <a:ea typeface="Times New Roman" panose="02020603050405020304" pitchFamily="18" charset="0"/>
              </a:rPr>
              <a:t>co 2 tygodnie.</a:t>
            </a:r>
          </a:p>
          <a:p>
            <a:pPr algn="just"/>
            <a:endParaRPr lang="pl-PL" sz="1800" b="1" dirty="0">
              <a:effectLst/>
              <a:latin typeface="Calibri 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Przygotowując sprawozdania, proszę skupić się przede wszystkim na działaniach zachęcających do szczepień osoby 60+ oraz akcjach szczepień podczas lokalnych wydarzeń. Obowiązujący wzór sprawozdania został przesłany w dniu 12.07.2021 roku.</a:t>
            </a:r>
          </a:p>
          <a:p>
            <a:pPr algn="just"/>
            <a:endParaRPr lang="pl-PL" b="1" dirty="0">
              <a:latin typeface="Calibri "/>
            </a:endParaRPr>
          </a:p>
          <a:p>
            <a:pPr algn="just"/>
            <a:r>
              <a:rPr lang="pl-PL" dirty="0">
                <a:latin typeface="Calibri "/>
              </a:rPr>
              <a:t>Terminy przesyłania kolejnych raportów: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 "/>
              </a:rPr>
              <a:t>12.08.2021r.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 "/>
              </a:rPr>
              <a:t>26.08.2021r.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 "/>
              </a:rPr>
              <a:t>09.09.2021r.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 "/>
              </a:rPr>
              <a:t>23.09.2021r.</a:t>
            </a:r>
          </a:p>
          <a:p>
            <a:pPr algn="just"/>
            <a:endParaRPr lang="pl-PL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33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Działania podejmowane przez Wojewodę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9AA4AD35-27C7-4016-9A61-68B931612CD9}"/>
              </a:ext>
            </a:extLst>
          </p:cNvPr>
          <p:cNvSpPr txBox="1"/>
          <p:nvPr/>
        </p:nvSpPr>
        <p:spPr>
          <a:xfrm>
            <a:off x="516835" y="1660042"/>
            <a:ext cx="108435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Szczepienia przy parafiach,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szczepienia osób w kryzysie bezdomności przy współudziale Fundacji im. Świętego Brata Alberta,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"Spisz się w Punkcie Szczepień"/ przy współudziale Urzędu Statystycznego w Gdańsku - możliwość odbycia spisu powszechnego z udziałem rachmistrzów w wybranych punktach szczepień,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prowadzenie statystyki i analiz szczepień w województwie,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/>
              <a:t>film promocyjno-informacyjny,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współpraca z KWP dotycząca organizacji i bezpieczeństwa szczepień,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wojewódzki </a:t>
            </a:r>
            <a:r>
              <a:rPr lang="pl-PL" dirty="0" err="1"/>
              <a:t>Szczepibus</a:t>
            </a:r>
            <a:r>
              <a:rPr lang="pl-PL" dirty="0"/>
              <a:t>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dedykowana strona internetowa,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działania informacyjno-promocyjne.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83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Narodowy Program Szczepień w województwie pomorskim  12.08.2021r.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31A44C7B-D11B-478C-9C7A-9485737CA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27112"/>
              </p:ext>
            </p:extLst>
          </p:nvPr>
        </p:nvGraphicFramePr>
        <p:xfrm>
          <a:off x="563780" y="2320546"/>
          <a:ext cx="11077692" cy="29769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931">
                  <a:extLst>
                    <a:ext uri="{9D8B030D-6E8A-4147-A177-3AD203B41FA5}">
                      <a16:colId xmlns:a16="http://schemas.microsoft.com/office/drawing/2014/main" xmlns="" val="4086452989"/>
                    </a:ext>
                  </a:extLst>
                </a:gridCol>
                <a:gridCol w="1025811">
                  <a:extLst>
                    <a:ext uri="{9D8B030D-6E8A-4147-A177-3AD203B41FA5}">
                      <a16:colId xmlns:a16="http://schemas.microsoft.com/office/drawing/2014/main" xmlns="" val="3353472440"/>
                    </a:ext>
                  </a:extLst>
                </a:gridCol>
                <a:gridCol w="1641825">
                  <a:extLst>
                    <a:ext uri="{9D8B030D-6E8A-4147-A177-3AD203B41FA5}">
                      <a16:colId xmlns:a16="http://schemas.microsoft.com/office/drawing/2014/main" xmlns="" val="1373483739"/>
                    </a:ext>
                  </a:extLst>
                </a:gridCol>
                <a:gridCol w="1641825">
                  <a:extLst>
                    <a:ext uri="{9D8B030D-6E8A-4147-A177-3AD203B41FA5}">
                      <a16:colId xmlns:a16="http://schemas.microsoft.com/office/drawing/2014/main" xmlns="" val="3130314115"/>
                    </a:ext>
                  </a:extLst>
                </a:gridCol>
                <a:gridCol w="1641825">
                  <a:extLst>
                    <a:ext uri="{9D8B030D-6E8A-4147-A177-3AD203B41FA5}">
                      <a16:colId xmlns:a16="http://schemas.microsoft.com/office/drawing/2014/main" xmlns="" val="4172778953"/>
                    </a:ext>
                  </a:extLst>
                </a:gridCol>
                <a:gridCol w="1641825">
                  <a:extLst>
                    <a:ext uri="{9D8B030D-6E8A-4147-A177-3AD203B41FA5}">
                      <a16:colId xmlns:a16="http://schemas.microsoft.com/office/drawing/2014/main" xmlns="" val="3384900134"/>
                    </a:ext>
                  </a:extLst>
                </a:gridCol>
                <a:gridCol w="1641825">
                  <a:extLst>
                    <a:ext uri="{9D8B030D-6E8A-4147-A177-3AD203B41FA5}">
                      <a16:colId xmlns:a16="http://schemas.microsoft.com/office/drawing/2014/main" xmlns="" val="533421743"/>
                    </a:ext>
                  </a:extLst>
                </a:gridCol>
                <a:gridCol w="1641825">
                  <a:extLst>
                    <a:ext uri="{9D8B030D-6E8A-4147-A177-3AD203B41FA5}">
                      <a16:colId xmlns:a16="http://schemas.microsoft.com/office/drawing/2014/main" xmlns="" val="2360637468"/>
                    </a:ext>
                  </a:extLst>
                </a:gridCol>
              </a:tblGrid>
              <a:tr h="7705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LP.</a:t>
                      </a:r>
                      <a:endParaRPr lang="pl-PL" sz="80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WOJEWÓDZTWA</a:t>
                      </a:r>
                      <a:endParaRPr lang="pl-PL" sz="80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LICZBA LUDNOŚCI</a:t>
                      </a:r>
                      <a:endParaRPr lang="pl-PL" sz="80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LICZBA SZCZEPIEŃ OGÓŁEM</a:t>
                      </a:r>
                      <a:endParaRPr lang="pl-PL" sz="80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LICZBA SZCZEPIEŃ DZIENNIE</a:t>
                      </a:r>
                      <a:endParaRPr lang="pl-PL" sz="80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2 DAWKA OGÓŁEM</a:t>
                      </a:r>
                      <a:endParaRPr lang="pl-PL" sz="8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2 DAWKA DZIENNIE</a:t>
                      </a:r>
                      <a:endParaRPr lang="pl-PL" sz="8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LICZBA SZCZEPIEŃ OGÓŁEM NA 10TYS. OSÓB</a:t>
                      </a:r>
                      <a:endParaRPr lang="pl-PL" sz="8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7163414"/>
                  </a:ext>
                </a:extLst>
              </a:tr>
              <a:tr h="4412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1.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mazowieckie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5 423 168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5 482 342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5 116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2 569 409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2 558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10 109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6216153"/>
                  </a:ext>
                </a:extLst>
              </a:tr>
              <a:tr h="4412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pomorskie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2 343 928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2 302 501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2 667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1 083 984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1 427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9 823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0962239"/>
                  </a:ext>
                </a:extLst>
              </a:tr>
              <a:tr h="4412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3.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dolnośląskie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2 900 163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2 827 855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2 919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1 320 203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1 325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9 751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5182096"/>
                  </a:ext>
                </a:extLst>
              </a:tr>
              <a:tr h="4412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4.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zachodniopomorskie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1 696 193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1 617 266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2 034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751 575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846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9 535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0133829"/>
                  </a:ext>
                </a:extLst>
              </a:tr>
              <a:tr h="4412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5.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wielkopolskie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3 498 733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3 332 110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3 354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1 571 432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1 879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9 524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0" marR="7540" marT="754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4951619"/>
                  </a:ext>
                </a:extLst>
              </a:tr>
            </a:tbl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5EEA8742-8176-4694-9C60-ADACEB86B1CC}"/>
              </a:ext>
            </a:extLst>
          </p:cNvPr>
          <p:cNvSpPr txBox="1"/>
          <p:nvPr/>
        </p:nvSpPr>
        <p:spPr>
          <a:xfrm>
            <a:off x="6314661" y="5367778"/>
            <a:ext cx="61622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Źródło: https://www.gov.pl/web/szczepimysie/raport-szczepien-przeciwko-covid-19</a:t>
            </a:r>
          </a:p>
        </p:txBody>
      </p:sp>
    </p:spTree>
    <p:extLst>
      <p:ext uri="{BB962C8B-B14F-4D97-AF65-F5344CB8AC3E}">
        <p14:creationId xmlns:p14="http://schemas.microsoft.com/office/powerpoint/2010/main" val="393869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Akcja szczepień przeciw Covid-19 przy parafiach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A8681624-41A6-41A7-96B3-FD96D02E2C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226" y="1700922"/>
            <a:ext cx="6195252" cy="4144410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FDD2F5FD-FBB1-4907-89C2-C3AE783F88C2}"/>
              </a:ext>
            </a:extLst>
          </p:cNvPr>
          <p:cNvSpPr txBox="1"/>
          <p:nvPr/>
        </p:nvSpPr>
        <p:spPr>
          <a:xfrm>
            <a:off x="390410" y="2618965"/>
            <a:ext cx="496639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1493</a:t>
            </a:r>
            <a:r>
              <a:rPr lang="pl-PL" dirty="0"/>
              <a:t> osoby zaszczepiły się 01.08.2021r. w plenerowych punktach przy parafiach inicjowanych przez Wojewodę Pomorskiego Dariusza </a:t>
            </a:r>
            <a:r>
              <a:rPr lang="pl-PL" dirty="0" err="1"/>
              <a:t>Drelicha</a:t>
            </a:r>
            <a:r>
              <a:rPr lang="pl-PL" dirty="0"/>
              <a:t>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Szczepienia odbyły się m.in. w Linii, </a:t>
            </a:r>
            <a:r>
              <a:rPr lang="pl-PL" dirty="0" err="1"/>
              <a:t>Strzepczu</a:t>
            </a:r>
            <a:r>
              <a:rPr lang="pl-PL" dirty="0"/>
              <a:t>, Pinczynie, Główczycach, Rajkowach, Luzinie, Sulęczynie, Tuchomiu, Tychnowach, Brusach, Wierzchucinie, Sierakowicach oraz Skórczu.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42BF612D-00B5-4BDB-AEC7-9FD0520DF3A0}"/>
              </a:ext>
            </a:extLst>
          </p:cNvPr>
          <p:cNvSpPr txBox="1"/>
          <p:nvPr/>
        </p:nvSpPr>
        <p:spPr>
          <a:xfrm>
            <a:off x="6407427" y="5826609"/>
            <a:ext cx="61622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50" dirty="0"/>
              <a:t>Źródło: https://www.gdansk.uw.gov.pl/5452-wyniki-akcji-szczepien-przeciw-covid-19-przy-parafiach</a:t>
            </a:r>
          </a:p>
        </p:txBody>
      </p:sp>
    </p:spTree>
    <p:extLst>
      <p:ext uri="{BB962C8B-B14F-4D97-AF65-F5344CB8AC3E}">
        <p14:creationId xmlns:p14="http://schemas.microsoft.com/office/powerpoint/2010/main" val="2098411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373CA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C98301-A7F2-4F78-960E-BDC1D098F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Narodowy Program Szczepień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AED850E-E44B-4F26-803B-6274A159B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województwie pomorskim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E96A2D6-2F3A-47B4-A303-56088BBF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70" y="6111040"/>
            <a:ext cx="3469316" cy="634315"/>
          </a:xfrm>
          <a:prstGeom prst="rect">
            <a:avLst/>
          </a:prstGeom>
        </p:spPr>
      </p:pic>
      <p:pic>
        <p:nvPicPr>
          <p:cNvPr id="6" name="Symbol zastępczy zawartości 4">
            <a:extLst>
              <a:ext uri="{FF2B5EF4-FFF2-40B4-BE49-F238E27FC236}">
                <a16:creationId xmlns:a16="http://schemas.microsoft.com/office/drawing/2014/main" xmlns="" id="{714F466B-098C-4754-83F1-0CAF232F8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0497" y="6181306"/>
            <a:ext cx="3225333" cy="49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0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Narodowy Program Szczepień w województwie pomorskim  12.08.2021r.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5BAB34E-E9CB-49C9-83A4-4D6A0A679243}"/>
              </a:ext>
            </a:extLst>
          </p:cNvPr>
          <p:cNvSpPr txBox="1"/>
          <p:nvPr/>
        </p:nvSpPr>
        <p:spPr>
          <a:xfrm>
            <a:off x="516834" y="1901676"/>
            <a:ext cx="103764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b="1" dirty="0">
                <a:effectLst/>
              </a:rPr>
              <a:t>2 307 213 </a:t>
            </a:r>
            <a:r>
              <a:rPr lang="pl-PL" sz="2000" dirty="0">
                <a:effectLst/>
              </a:rPr>
              <a:t>- l</a:t>
            </a:r>
            <a:r>
              <a:rPr lang="pl-PL" sz="2000" dirty="0"/>
              <a:t>iczba szczepień ogółem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4 040 </a:t>
            </a:r>
            <a:r>
              <a:rPr lang="pl-PL" sz="2000" dirty="0"/>
              <a:t>- dzienna liczba szczepień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1 202 909 </a:t>
            </a:r>
            <a:r>
              <a:rPr lang="pl-PL" sz="2000" dirty="0"/>
              <a:t>- mieszkańcy zaszczepieni przynajmniej jedną dawką</a:t>
            </a:r>
          </a:p>
          <a:p>
            <a:pPr algn="l"/>
            <a:r>
              <a:rPr lang="pl-PL" sz="2000" b="1" dirty="0"/>
              <a:t>51,3% </a:t>
            </a:r>
            <a:r>
              <a:rPr lang="pl-PL" sz="2000" dirty="0"/>
              <a:t>populacji i </a:t>
            </a:r>
            <a:r>
              <a:rPr lang="pl-PL" sz="2000" b="1" dirty="0"/>
              <a:t>59,2% </a:t>
            </a:r>
            <a:r>
              <a:rPr lang="pl-PL" sz="2000" dirty="0"/>
              <a:t>populacji uprawnionej 12+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1 143 485 </a:t>
            </a:r>
            <a:r>
              <a:rPr lang="pl-PL" sz="2000" dirty="0"/>
              <a:t>- mieszkańcy w pełni zaszczepieni</a:t>
            </a:r>
          </a:p>
          <a:p>
            <a:pPr algn="l"/>
            <a:r>
              <a:rPr lang="pl-PL" sz="2000" b="1" dirty="0"/>
              <a:t>48,7% </a:t>
            </a:r>
            <a:r>
              <a:rPr lang="pl-PL" sz="2000" dirty="0"/>
              <a:t>populacji i </a:t>
            </a:r>
            <a:r>
              <a:rPr lang="pl-PL" sz="2000" b="1" dirty="0"/>
              <a:t>56,3% </a:t>
            </a:r>
            <a:r>
              <a:rPr lang="pl-PL" sz="2000" dirty="0"/>
              <a:t>populacji uprawnionej 12+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42% </a:t>
            </a:r>
            <a:r>
              <a:rPr lang="pl-PL" sz="2000" dirty="0"/>
              <a:t>- średnia osób zaszczepionych w podziale na gminy w pełni </a:t>
            </a:r>
          </a:p>
          <a:p>
            <a:pPr marL="0" indent="0" algn="l">
              <a:buNone/>
            </a:pPr>
            <a:r>
              <a:rPr lang="pl-PL" sz="2000" dirty="0"/>
              <a:t>(najwyższy 59,7%, najniższy 27,7%)</a:t>
            </a:r>
          </a:p>
        </p:txBody>
      </p:sp>
    </p:spTree>
    <p:extLst>
      <p:ext uri="{BB962C8B-B14F-4D97-AF65-F5344CB8AC3E}">
        <p14:creationId xmlns:p14="http://schemas.microsoft.com/office/powerpoint/2010/main" val="153030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Narodowy Program Szczepień w województwie pomorskim  12.08.2021r.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5BAB34E-E9CB-49C9-83A4-4D6A0A679243}"/>
              </a:ext>
            </a:extLst>
          </p:cNvPr>
          <p:cNvSpPr txBox="1"/>
          <p:nvPr/>
        </p:nvSpPr>
        <p:spPr>
          <a:xfrm>
            <a:off x="522932" y="1808825"/>
            <a:ext cx="1037645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b="1" dirty="0"/>
              <a:t>394 </a:t>
            </a:r>
            <a:r>
              <a:rPr lang="pl-PL" sz="2000" dirty="0"/>
              <a:t>punktów szczepień + </a:t>
            </a:r>
            <a:r>
              <a:rPr lang="pl-PL" sz="2000" b="1" dirty="0"/>
              <a:t>60</a:t>
            </a:r>
            <a:r>
              <a:rPr lang="pl-PL" sz="2000" dirty="0"/>
              <a:t> w aptekach 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244</a:t>
            </a:r>
            <a:r>
              <a:rPr lang="pl-PL" sz="2000" dirty="0"/>
              <a:t> deklarujących dojazd do pacjenta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20</a:t>
            </a:r>
            <a:r>
              <a:rPr lang="pl-PL" sz="2000" dirty="0"/>
              <a:t> punktów szczepień powszechnych (PSP) decyzjami Wojewody (8 zawiesza szczepienia)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16 </a:t>
            </a:r>
            <a:r>
              <a:rPr lang="pl-PL" sz="2000" dirty="0"/>
              <a:t>szpitali węzłowych, w tym węzłowo – populacyjnych: </a:t>
            </a:r>
            <a:r>
              <a:rPr lang="pl-PL" sz="2000" b="1" dirty="0"/>
              <a:t>12</a:t>
            </a:r>
          </a:p>
          <a:p>
            <a:pPr algn="l"/>
            <a:endParaRPr lang="pl-PL" sz="2000" b="1" dirty="0"/>
          </a:p>
          <a:p>
            <a:pPr algn="l"/>
            <a:r>
              <a:rPr lang="pl-PL" sz="2000" b="1" dirty="0"/>
              <a:t>10</a:t>
            </a:r>
            <a:r>
              <a:rPr lang="pl-PL" sz="2000" dirty="0"/>
              <a:t> zespołów wyjazdowych</a:t>
            </a:r>
          </a:p>
          <a:p>
            <a:pPr algn="l"/>
            <a:endParaRPr lang="pl-PL" sz="2000" dirty="0"/>
          </a:p>
          <a:p>
            <a:pPr algn="l"/>
            <a:r>
              <a:rPr lang="pl-PL" sz="2000" b="1" dirty="0"/>
              <a:t>1</a:t>
            </a:r>
            <a:r>
              <a:rPr lang="pl-PL" sz="2000" dirty="0"/>
              <a:t> punkt </a:t>
            </a:r>
            <a:r>
              <a:rPr lang="pl-PL" sz="2000" dirty="0" err="1"/>
              <a:t>DriveThru</a:t>
            </a:r>
            <a:r>
              <a:rPr lang="pl-PL" sz="2000" dirty="0"/>
              <a:t> (samochodowy)</a:t>
            </a:r>
          </a:p>
          <a:p>
            <a:pPr algn="l"/>
            <a:endParaRPr lang="pl-PL" sz="2000" dirty="0"/>
          </a:p>
          <a:p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"/>
                <a:ea typeface="Calibri" panose="020F0502020204030204" pitchFamily="34" charset="0"/>
              </a:rPr>
              <a:t>Łącznie </a:t>
            </a:r>
            <a:r>
              <a:rPr lang="pl-PL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"/>
                <a:ea typeface="Calibri" panose="020F0502020204030204" pitchFamily="34" charset="0"/>
              </a:rPr>
              <a:t>104 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"/>
                <a:ea typeface="Calibri" panose="020F0502020204030204" pitchFamily="34" charset="0"/>
              </a:rPr>
              <a:t>zgłoszone punkty plenerowe</a:t>
            </a:r>
            <a:endParaRPr lang="pl-PL" sz="2000" dirty="0">
              <a:solidFill>
                <a:schemeClr val="tx1">
                  <a:lumMod val="95000"/>
                  <a:lumOff val="5000"/>
                </a:schemeClr>
              </a:solidFill>
              <a:latin typeface="Calibri "/>
            </a:endParaRPr>
          </a:p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970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Narodowy Program Szczepień w województwie pomorskim  12.08.2021r.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5BAB34E-E9CB-49C9-83A4-4D6A0A679243}"/>
              </a:ext>
            </a:extLst>
          </p:cNvPr>
          <p:cNvSpPr txBox="1"/>
          <p:nvPr/>
        </p:nvSpPr>
        <p:spPr>
          <a:xfrm>
            <a:off x="546584" y="2034197"/>
            <a:ext cx="103764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dirty="0"/>
              <a:t>Procentowy udział grup wiekowych zaszczepionych przynajmniej 1 dawką:</a:t>
            </a:r>
          </a:p>
          <a:p>
            <a:pPr algn="l"/>
            <a:r>
              <a:rPr lang="pl-PL" sz="2000" b="1" dirty="0"/>
              <a:t> </a:t>
            </a:r>
          </a:p>
          <a:p>
            <a:pPr algn="l"/>
            <a:r>
              <a:rPr lang="pl-PL" sz="2000" dirty="0"/>
              <a:t>12-19 lat: 31%</a:t>
            </a:r>
          </a:p>
          <a:p>
            <a:pPr algn="l"/>
            <a:endParaRPr lang="pl-PL" sz="2000" dirty="0"/>
          </a:p>
          <a:p>
            <a:pPr algn="l"/>
            <a:r>
              <a:rPr lang="pl-PL" sz="2000" dirty="0"/>
              <a:t>20-39 lat: 48%</a:t>
            </a:r>
          </a:p>
          <a:p>
            <a:pPr algn="l"/>
            <a:endParaRPr lang="pl-PL" sz="2000" dirty="0"/>
          </a:p>
          <a:p>
            <a:pPr algn="l"/>
            <a:r>
              <a:rPr lang="pl-PL" sz="2000" dirty="0"/>
              <a:t>40-59 lat: 61,9%</a:t>
            </a:r>
          </a:p>
          <a:p>
            <a:pPr algn="l"/>
            <a:endParaRPr lang="pl-PL" sz="2000" dirty="0"/>
          </a:p>
          <a:p>
            <a:pPr algn="l"/>
            <a:r>
              <a:rPr lang="pl-PL" sz="2000" dirty="0"/>
              <a:t>60-69 lat: 71,9%</a:t>
            </a:r>
          </a:p>
          <a:p>
            <a:pPr algn="l"/>
            <a:endParaRPr lang="pl-PL" sz="2000" dirty="0"/>
          </a:p>
          <a:p>
            <a:pPr algn="l"/>
            <a:r>
              <a:rPr lang="pl-PL" sz="2000" dirty="0"/>
              <a:t>70 + lat: 83,4%</a:t>
            </a:r>
          </a:p>
          <a:p>
            <a:pPr algn="l"/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4700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Gminy z najwyższym współczynnikiem szczepień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CC20CAB2-C099-453A-BFC9-6BB8DC3D3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40688"/>
              </p:ext>
            </p:extLst>
          </p:nvPr>
        </p:nvGraphicFramePr>
        <p:xfrm>
          <a:off x="419100" y="1992318"/>
          <a:ext cx="11353800" cy="353833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07292">
                  <a:extLst>
                    <a:ext uri="{9D8B030D-6E8A-4147-A177-3AD203B41FA5}">
                      <a16:colId xmlns:a16="http://schemas.microsoft.com/office/drawing/2014/main" xmlns="" val="992236411"/>
                    </a:ext>
                  </a:extLst>
                </a:gridCol>
                <a:gridCol w="1728518">
                  <a:extLst>
                    <a:ext uri="{9D8B030D-6E8A-4147-A177-3AD203B41FA5}">
                      <a16:colId xmlns:a16="http://schemas.microsoft.com/office/drawing/2014/main" xmlns="" val="2066885271"/>
                    </a:ext>
                  </a:extLst>
                </a:gridCol>
                <a:gridCol w="1728518">
                  <a:extLst>
                    <a:ext uri="{9D8B030D-6E8A-4147-A177-3AD203B41FA5}">
                      <a16:colId xmlns:a16="http://schemas.microsoft.com/office/drawing/2014/main" xmlns="" val="3397319585"/>
                    </a:ext>
                  </a:extLst>
                </a:gridCol>
                <a:gridCol w="1395618">
                  <a:extLst>
                    <a:ext uri="{9D8B030D-6E8A-4147-A177-3AD203B41FA5}">
                      <a16:colId xmlns:a16="http://schemas.microsoft.com/office/drawing/2014/main" xmlns="" val="4192797807"/>
                    </a:ext>
                  </a:extLst>
                </a:gridCol>
                <a:gridCol w="2064618">
                  <a:extLst>
                    <a:ext uri="{9D8B030D-6E8A-4147-A177-3AD203B41FA5}">
                      <a16:colId xmlns:a16="http://schemas.microsoft.com/office/drawing/2014/main" xmlns="" val="2895727498"/>
                    </a:ext>
                  </a:extLst>
                </a:gridCol>
                <a:gridCol w="2064618">
                  <a:extLst>
                    <a:ext uri="{9D8B030D-6E8A-4147-A177-3AD203B41FA5}">
                      <a16:colId xmlns:a16="http://schemas.microsoft.com/office/drawing/2014/main" xmlns="" val="2511061565"/>
                    </a:ext>
                  </a:extLst>
                </a:gridCol>
                <a:gridCol w="2064618">
                  <a:extLst>
                    <a:ext uri="{9D8B030D-6E8A-4147-A177-3AD203B41FA5}">
                      <a16:colId xmlns:a16="http://schemas.microsoft.com/office/drawing/2014/main" xmlns="" val="2354399075"/>
                    </a:ext>
                  </a:extLst>
                </a:gridCol>
              </a:tblGrid>
              <a:tr h="74100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Lp.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Powiat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Gmina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Liczba ludności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Pacjenci zaszczepieni przynajmniej jedną dawką</a:t>
                      </a:r>
                      <a:endParaRPr lang="pl-PL" sz="105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Pacjenci w pełni zaszczepieni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Procent pacjentów zaszczepionych pełną dawką [%]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5240575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1.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Gdańsk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Gdańsk (m)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470 805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293 419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281 299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59,7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3201648368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2.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nowodworski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Krynica Morska (m)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1 290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779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756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58,6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487629257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>
                          <a:effectLst/>
                        </a:rPr>
                        <a:t>3.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Sopot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Sopot (m)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35 286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21 148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20 311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57,6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2657122859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>
                          <a:effectLst/>
                        </a:rPr>
                        <a:t>4.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Gdynia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Gdynia (m)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244 969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147 009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140 285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57,3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3771000069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5.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lęborski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Łeba (m)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3 541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1 999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1 936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54,7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1638266478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>
                          <a:effectLst/>
                        </a:rPr>
                        <a:t>6.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gdański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Pruszcz Gdański (m)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31 578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17 911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16 946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53,7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4080687360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>
                          <a:effectLst/>
                        </a:rPr>
                        <a:t>7.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słupski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Ustka (m)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15 199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8 561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8 140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53,6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3070766093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>
                          <a:effectLst/>
                        </a:rPr>
                        <a:t>8.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pucki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Puck (m)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11 139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6 154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5 873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52,7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1370779417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9.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gdański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Kolbudy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18 165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10 117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9 501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52,3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3772323722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10.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pucki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Kosakowo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16 419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8 892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8 470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51,6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/>
                </a:tc>
                <a:extLst>
                  <a:ext uri="{0D108BD9-81ED-4DB2-BD59-A6C34878D82A}">
                    <a16:rowId xmlns:a16="http://schemas.microsoft.com/office/drawing/2014/main" xmlns="" val="343887359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D8F9E9AE-D09B-451E-AB37-A52E25AAFCE6}"/>
              </a:ext>
            </a:extLst>
          </p:cNvPr>
          <p:cNvSpPr txBox="1"/>
          <p:nvPr/>
        </p:nvSpPr>
        <p:spPr>
          <a:xfrm>
            <a:off x="6361044" y="5548076"/>
            <a:ext cx="61622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dirty="0"/>
              <a:t>Źródło: https://www.gov.pl/web/szczepienia-gmin/sprawdz-poziom-wyszczepienia-mieszkancow-gmin</a:t>
            </a:r>
          </a:p>
        </p:txBody>
      </p:sp>
    </p:spTree>
    <p:extLst>
      <p:ext uri="{BB962C8B-B14F-4D97-AF65-F5344CB8AC3E}">
        <p14:creationId xmlns:p14="http://schemas.microsoft.com/office/powerpoint/2010/main" val="220367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Gminy z najniższym współczynnikiem szczepień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6A524E1C-2B37-4B14-990F-8F6C1CA134A6}"/>
              </a:ext>
            </a:extLst>
          </p:cNvPr>
          <p:cNvGraphicFramePr>
            <a:graphicFrameLocks noGrp="1"/>
          </p:cNvGraphicFramePr>
          <p:nvPr/>
        </p:nvGraphicFramePr>
        <p:xfrm>
          <a:off x="419100" y="1967943"/>
          <a:ext cx="11353800" cy="353833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07292">
                  <a:extLst>
                    <a:ext uri="{9D8B030D-6E8A-4147-A177-3AD203B41FA5}">
                      <a16:colId xmlns:a16="http://schemas.microsoft.com/office/drawing/2014/main" xmlns="" val="311230706"/>
                    </a:ext>
                  </a:extLst>
                </a:gridCol>
                <a:gridCol w="1728518">
                  <a:extLst>
                    <a:ext uri="{9D8B030D-6E8A-4147-A177-3AD203B41FA5}">
                      <a16:colId xmlns:a16="http://schemas.microsoft.com/office/drawing/2014/main" xmlns="" val="1551059603"/>
                    </a:ext>
                  </a:extLst>
                </a:gridCol>
                <a:gridCol w="1728518">
                  <a:extLst>
                    <a:ext uri="{9D8B030D-6E8A-4147-A177-3AD203B41FA5}">
                      <a16:colId xmlns:a16="http://schemas.microsoft.com/office/drawing/2014/main" xmlns="" val="1061152984"/>
                    </a:ext>
                  </a:extLst>
                </a:gridCol>
                <a:gridCol w="1395618">
                  <a:extLst>
                    <a:ext uri="{9D8B030D-6E8A-4147-A177-3AD203B41FA5}">
                      <a16:colId xmlns:a16="http://schemas.microsoft.com/office/drawing/2014/main" xmlns="" val="2205402691"/>
                    </a:ext>
                  </a:extLst>
                </a:gridCol>
                <a:gridCol w="2064618">
                  <a:extLst>
                    <a:ext uri="{9D8B030D-6E8A-4147-A177-3AD203B41FA5}">
                      <a16:colId xmlns:a16="http://schemas.microsoft.com/office/drawing/2014/main" xmlns="" val="171851925"/>
                    </a:ext>
                  </a:extLst>
                </a:gridCol>
                <a:gridCol w="2064618">
                  <a:extLst>
                    <a:ext uri="{9D8B030D-6E8A-4147-A177-3AD203B41FA5}">
                      <a16:colId xmlns:a16="http://schemas.microsoft.com/office/drawing/2014/main" xmlns="" val="4205625156"/>
                    </a:ext>
                  </a:extLst>
                </a:gridCol>
                <a:gridCol w="2064618">
                  <a:extLst>
                    <a:ext uri="{9D8B030D-6E8A-4147-A177-3AD203B41FA5}">
                      <a16:colId xmlns:a16="http://schemas.microsoft.com/office/drawing/2014/main" xmlns="" val="943376330"/>
                    </a:ext>
                  </a:extLst>
                </a:gridCol>
              </a:tblGrid>
              <a:tr h="74100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Lp.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Powiat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Gmina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Liczba ludności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Pacjenci zaszczepieni przynajmniej jedną dawką</a:t>
                      </a:r>
                      <a:endParaRPr lang="pl-PL" sz="105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Pacjenci w pełni zaszczepieni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Procent pacjentów zaszczepionych pełną dawką [%]</a:t>
                      </a:r>
                      <a:endParaRPr lang="pl-PL" sz="105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1" marR="8901" marT="890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197203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wejherowski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Łęczyce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28820669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starogardzki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Bobowo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31090127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słupski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Główczyce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8914774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Bytowski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Lipnica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20092833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kwidzyński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Gardeja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25820966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starogardzki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Zblewo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08544948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bytowski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Borzytuchom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20184126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wejherowski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Linia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1881413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kwidzyński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Sadlinki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31308768"/>
                  </a:ext>
                </a:extLst>
              </a:tr>
              <a:tr h="279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kartuski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Sierakowice (w)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65154645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2F2BE373-2D85-4A13-B3B0-A97CD11E0D24}"/>
              </a:ext>
            </a:extLst>
          </p:cNvPr>
          <p:cNvSpPr txBox="1"/>
          <p:nvPr/>
        </p:nvSpPr>
        <p:spPr>
          <a:xfrm>
            <a:off x="6353755" y="5541665"/>
            <a:ext cx="61622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dirty="0"/>
              <a:t>Źródło: https://www.gov.pl/web/szczepienia-gmin/sprawdz-poziom-wyszczepienia-mieszkancow-gmin</a:t>
            </a:r>
          </a:p>
        </p:txBody>
      </p:sp>
    </p:spTree>
    <p:extLst>
      <p:ext uri="{BB962C8B-B14F-4D97-AF65-F5344CB8AC3E}">
        <p14:creationId xmlns:p14="http://schemas.microsoft.com/office/powerpoint/2010/main" val="273326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Gminy z najwyższym przyrostem szczepień od 01.08.2021r.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C1F0D3B8-A50F-4F1A-B5DD-FA6AD4AA1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85108"/>
              </p:ext>
            </p:extLst>
          </p:nvPr>
        </p:nvGraphicFramePr>
        <p:xfrm>
          <a:off x="465632" y="1956952"/>
          <a:ext cx="11260736" cy="3584714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304774">
                  <a:extLst>
                    <a:ext uri="{9D8B030D-6E8A-4147-A177-3AD203B41FA5}">
                      <a16:colId xmlns:a16="http://schemas.microsoft.com/office/drawing/2014/main" xmlns="" val="3544753125"/>
                    </a:ext>
                  </a:extLst>
                </a:gridCol>
                <a:gridCol w="1714350">
                  <a:extLst>
                    <a:ext uri="{9D8B030D-6E8A-4147-A177-3AD203B41FA5}">
                      <a16:colId xmlns:a16="http://schemas.microsoft.com/office/drawing/2014/main" xmlns="" val="2274727971"/>
                    </a:ext>
                  </a:extLst>
                </a:gridCol>
                <a:gridCol w="1714350">
                  <a:extLst>
                    <a:ext uri="{9D8B030D-6E8A-4147-A177-3AD203B41FA5}">
                      <a16:colId xmlns:a16="http://schemas.microsoft.com/office/drawing/2014/main" xmlns="" val="860886549"/>
                    </a:ext>
                  </a:extLst>
                </a:gridCol>
                <a:gridCol w="1384177">
                  <a:extLst>
                    <a:ext uri="{9D8B030D-6E8A-4147-A177-3AD203B41FA5}">
                      <a16:colId xmlns:a16="http://schemas.microsoft.com/office/drawing/2014/main" xmlns="" val="2186948803"/>
                    </a:ext>
                  </a:extLst>
                </a:gridCol>
                <a:gridCol w="2047695">
                  <a:extLst>
                    <a:ext uri="{9D8B030D-6E8A-4147-A177-3AD203B41FA5}">
                      <a16:colId xmlns:a16="http://schemas.microsoft.com/office/drawing/2014/main" xmlns="" val="2136801812"/>
                    </a:ext>
                  </a:extLst>
                </a:gridCol>
                <a:gridCol w="2047695">
                  <a:extLst>
                    <a:ext uri="{9D8B030D-6E8A-4147-A177-3AD203B41FA5}">
                      <a16:colId xmlns:a16="http://schemas.microsoft.com/office/drawing/2014/main" xmlns="" val="3256306169"/>
                    </a:ext>
                  </a:extLst>
                </a:gridCol>
                <a:gridCol w="2047695">
                  <a:extLst>
                    <a:ext uri="{9D8B030D-6E8A-4147-A177-3AD203B41FA5}">
                      <a16:colId xmlns:a16="http://schemas.microsoft.com/office/drawing/2014/main" xmlns="" val="3275187362"/>
                    </a:ext>
                  </a:extLst>
                </a:gridCol>
              </a:tblGrid>
              <a:tr h="75393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Lp.</a:t>
                      </a:r>
                      <a:endParaRPr lang="pl-PL" sz="10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Powiat</a:t>
                      </a:r>
                      <a:endParaRPr lang="pl-PL" sz="10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Gmina</a:t>
                      </a:r>
                      <a:endParaRPr lang="pl-PL" sz="10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Liczba ludności</a:t>
                      </a:r>
                      <a:endParaRPr lang="pl-PL" sz="10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Pacjenci zaszczepieni przynajmniej jedną dawką</a:t>
                      </a:r>
                      <a:endParaRPr lang="pl-PL" sz="1000" b="1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Pacjenci w pełni zaszczepieni</a:t>
                      </a:r>
                      <a:endParaRPr lang="pl-PL" sz="10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Przyrost pacjentów w pełni zaszczepionych od dnia 01.08.2021 r. [</a:t>
                      </a:r>
                      <a:r>
                        <a:rPr lang="pl-PL" sz="1000" u="none" strike="noStrike" dirty="0" err="1">
                          <a:effectLst/>
                        </a:rPr>
                        <a:t>pp</a:t>
                      </a:r>
                      <a:r>
                        <a:rPr lang="pl-PL" sz="1000" u="none" strike="noStrike" dirty="0">
                          <a:effectLst/>
                        </a:rPr>
                        <a:t>]</a:t>
                      </a:r>
                      <a:endParaRPr lang="pl-PL" sz="10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7316916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1.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malborski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Stare Pole (w)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4 706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2 191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2 029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3,82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6082170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wejherowski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Gniewino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7 456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2 934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2 731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3,66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9483933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malborski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Lichnowy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4 618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1 887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1 771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3,59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506242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starogardzki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Lubichowo (w)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6 717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2 552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2 395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2,83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109645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starogardzki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Smętowo Graniczne (w)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5 171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2 370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2 192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2,73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424864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6.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starogardzki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Zblewo (w)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11 959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4 097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3 826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2,65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1756350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sztumski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Dzierzgoń (m-w)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9 210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4 172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3 909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2,55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059874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8.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malborski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Miłoradz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3 341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1 657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1 577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2,54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661562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9.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człuchowski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Przechlewo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6 273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2 764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2 622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2,38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396616"/>
                  </a:ext>
                </a:extLst>
              </a:tr>
              <a:tr h="2830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10.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kościerski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Liniewo (w)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4 609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1 983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1 871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2,34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343772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3AE87EAB-257E-47B8-99F0-83B6D245C1B6}"/>
              </a:ext>
            </a:extLst>
          </p:cNvPr>
          <p:cNvSpPr txBox="1"/>
          <p:nvPr/>
        </p:nvSpPr>
        <p:spPr>
          <a:xfrm>
            <a:off x="6300746" y="5541666"/>
            <a:ext cx="61622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dirty="0"/>
              <a:t>Źródło: https://www.gov.pl/web/szczepienia-gmin/sprawdz-poziom-wyszczepienia-mieszkancow-gmin</a:t>
            </a:r>
          </a:p>
        </p:txBody>
      </p:sp>
    </p:spTree>
    <p:extLst>
      <p:ext uri="{BB962C8B-B14F-4D97-AF65-F5344CB8AC3E}">
        <p14:creationId xmlns:p14="http://schemas.microsoft.com/office/powerpoint/2010/main" val="116537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EE0B3-DF13-462C-A98C-58EE1B1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750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Konkurs Rosnąca Odporność | główne założenia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433A9638-9D33-4D01-BACE-5F1AB45C7E1E}"/>
              </a:ext>
            </a:extLst>
          </p:cNvPr>
          <p:cNvSpPr/>
          <p:nvPr/>
        </p:nvSpPr>
        <p:spPr>
          <a:xfrm>
            <a:off x="198783" y="6069496"/>
            <a:ext cx="11807687" cy="675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92E0992A-20D8-444D-BBD5-8833ECB9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51" y="6210030"/>
            <a:ext cx="2578739" cy="39479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81BAF7F-F42B-41C8-B320-C37FDC54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10" y="6150797"/>
            <a:ext cx="2807208" cy="513258"/>
          </a:xfrm>
          <a:prstGeom prst="rect">
            <a:avLst/>
          </a:prstGeom>
        </p:spPr>
      </p:pic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xmlns="" id="{83581B4F-58FF-4048-9CE8-DC8E6A83498D}"/>
              </a:ext>
            </a:extLst>
          </p:cNvPr>
          <p:cNvSpPr/>
          <p:nvPr/>
        </p:nvSpPr>
        <p:spPr>
          <a:xfrm>
            <a:off x="0" y="1351722"/>
            <a:ext cx="12192000" cy="16778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A80BDF52-E89E-4306-89D8-1544CE370D95}"/>
              </a:ext>
            </a:extLst>
          </p:cNvPr>
          <p:cNvSpPr txBox="1"/>
          <p:nvPr/>
        </p:nvSpPr>
        <p:spPr>
          <a:xfrm>
            <a:off x="357808" y="1886176"/>
            <a:ext cx="1148963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Kryterium: </a:t>
            </a:r>
            <a:r>
              <a:rPr lang="pl-PL" dirty="0"/>
              <a:t>najwyższy przyrost poziomu zaszczepienia (wyrażony w punktach procentowych) mieszkańców pełnym cyklem szczepień przeciwko Covid-19, liczony od 1 sierpnia 2021 r.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Czas trwania konkursu: </a:t>
            </a:r>
            <a:r>
              <a:rPr lang="pl-PL" dirty="0"/>
              <a:t>do 31 października 2021 r.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Uczestnicy: </a:t>
            </a:r>
            <a:r>
              <a:rPr lang="pl-PL" dirty="0"/>
              <a:t>wszystkie gminy bez miast na prawach powiatu.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Laureaci: </a:t>
            </a:r>
          </a:p>
          <a:p>
            <a:r>
              <a:rPr lang="pl-PL" dirty="0"/>
              <a:t>● powiaty z 3 gminami: 1 gmina (najwyższy przyrost), </a:t>
            </a:r>
          </a:p>
          <a:p>
            <a:r>
              <a:rPr lang="pl-PL" dirty="0"/>
              <a:t>● powiaty z 4 gminami: 2 gminy, </a:t>
            </a:r>
          </a:p>
          <a:p>
            <a:r>
              <a:rPr lang="pl-PL" dirty="0"/>
              <a:t>● pozostałe powiaty (powyżej 4 gmin): 3 gminy.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Nagrody: </a:t>
            </a:r>
          </a:p>
          <a:p>
            <a:r>
              <a:rPr lang="pl-PL" dirty="0"/>
              <a:t>● 1. miejsce: 1 mln zł, </a:t>
            </a:r>
          </a:p>
          <a:p>
            <a:r>
              <a:rPr lang="pl-PL" dirty="0"/>
              <a:t>● 2. miejsce: 500 tys. zł, </a:t>
            </a:r>
          </a:p>
          <a:p>
            <a:r>
              <a:rPr lang="pl-PL" dirty="0"/>
              <a:t>● 3. miejsce: 250 tys. zł</a:t>
            </a:r>
            <a:r>
              <a:rPr lang="pl-PL" b="1" dirty="0"/>
              <a:t>.                                                                                                                                Budżet: 538.750.000 zł. </a:t>
            </a:r>
          </a:p>
        </p:txBody>
      </p:sp>
    </p:spTree>
    <p:extLst>
      <p:ext uri="{BB962C8B-B14F-4D97-AF65-F5344CB8AC3E}">
        <p14:creationId xmlns:p14="http://schemas.microsoft.com/office/powerpoint/2010/main" val="33935493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1755</Words>
  <Application>Microsoft Office PowerPoint</Application>
  <PresentationFormat>Niestandardowy</PresentationFormat>
  <Paragraphs>447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Narodowy Program Szczepień</vt:lpstr>
      <vt:lpstr>Narodowy Program Szczepień w województwie pomorskim  12.08.2021r.</vt:lpstr>
      <vt:lpstr>Narodowy Program Szczepień w województwie pomorskim  12.08.2021r.</vt:lpstr>
      <vt:lpstr>Narodowy Program Szczepień w województwie pomorskim  12.08.2021r.</vt:lpstr>
      <vt:lpstr>Narodowy Program Szczepień w województwie pomorskim  12.08.2021r.</vt:lpstr>
      <vt:lpstr>Gminy z najwyższym współczynnikiem szczepień</vt:lpstr>
      <vt:lpstr>Gminy z najniższym współczynnikiem szczepień</vt:lpstr>
      <vt:lpstr>Gminy z najwyższym przyrostem szczepień od 01.08.2021r.</vt:lpstr>
      <vt:lpstr>Konkurs Rosnąca Odporność | główne założenia</vt:lpstr>
      <vt:lpstr>Konkurs Rosnąca Odporność | obliczanie wyników</vt:lpstr>
      <vt:lpstr>Konkurs Rosnąca Odporność | obliczanie wyników</vt:lpstr>
      <vt:lpstr>Objazdowe Punkty Szczepień </vt:lpstr>
      <vt:lpstr>Objazdowe Punkty Szczepień </vt:lpstr>
      <vt:lpstr>Objazdowe Punkty Szczepień | PWDL</vt:lpstr>
      <vt:lpstr>Objazdowe Punkty Szczepień | PWDL</vt:lpstr>
      <vt:lpstr>Wojewódzki „Szczepibus” | zgłoszenie</vt:lpstr>
      <vt:lpstr>Strona internetowa z akcjami szczepień w województwie</vt:lpstr>
      <vt:lpstr>Raport promocji szczepień</vt:lpstr>
      <vt:lpstr>Działania podejmowane przez Wojewodę</vt:lpstr>
      <vt:lpstr>Akcja szczepień przeciw Covid-19 przy parafiach </vt:lpstr>
      <vt:lpstr>Narodowy Program Szczepień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PUW PUW</dc:creator>
  <cp:lastModifiedBy>Baranow Beata</cp:lastModifiedBy>
  <cp:revision>183</cp:revision>
  <dcterms:created xsi:type="dcterms:W3CDTF">2021-08-11T07:36:05Z</dcterms:created>
  <dcterms:modified xsi:type="dcterms:W3CDTF">2021-08-18T10:18:19Z</dcterms:modified>
</cp:coreProperties>
</file>